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7.svg" ContentType="image/svg+xml"/>
  <Override PartName="/ppt/media/image5.svg" ContentType="image/svg+xml"/>
  <Override PartName="/ppt/media/image50.svg" ContentType="image/svg+xml"/>
  <Override PartName="/ppt/media/image53.svg" ContentType="image/svg+xml"/>
  <Override PartName="/ppt/media/image56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6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3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欢迎阅读《AX58400内部SMPS模式供电设计技术文档》。本文档旨在为工程师提供关于AX58400芯片在SMPS模式下的供电设计规范、器件选型、PCB布局及调试方法的全面指导，帮助大家规避设计风险，确保产品稳定可靠。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示意图展示了PCB布局的几个关键点。大家可以看到，功率电感和滤波电容都非常靠近芯片，形成了一个高效的功率回路。VCAP的滤波电容也紧贴引脚，这对于保证内核电压的纯净至关重要。请大家在实际Layout时严格遵循这些布局要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地设计是PCB布局中非常重要的一环。良好的接地设计可以有效抑制噪声，保证系统稳定。我们建议采用单点接地，并为不同类型的电路划分独立的地平面，最后再汇合在一起。这样可以最大限度地减少地噪声的干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五章是上电与调试验证流程。在上电之前，我们必须进行一系列检查，以确保硬件连接无误。这包括检查器件焊接、电源连接、寄存器配置等。一个详细的检查清单可以帮助我们避免因低级错误导致的调试困难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上电后，我们需要测量几个关键电压点来验证供电是否正常。VDDSMPS应该和VDD电压一致，VDDLDO应在规定范围内，而VCAP的电压应该和我们通过VOS配置的电压档位相匹配。如果这些电压都正常，说明供电系统基本工作正常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静态电压，我们还需要测试VCORE的动态纹波。这通常使用示波器来测量。正常情况下，纹波的峰峰值应该控制在50毫伏以内。如果纹波过大，可能意味着我们的滤波方案或布局存在问题，需要针对性地进行优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第六章是常见问题与解决方案。这里我们汇总了一些基础配置类的问题。比如VCAP是否可以接1.8V，答案是否定的，它是输出引脚。VDDLDO接1.8V是完全合规的。这些都是设计中必须明确的基本概念。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接下来是风险与排查类的问题。比如用磁珠代替功率电感会导致严重后果，上电无输出时的排查步骤，以及纹波过大的优化方法。掌握这些排查思路，可以帮助我们快速定位和解决问题。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这部分是关于设计与选型的问题。我们再次强调了功率电感的选型标准，明确了VCAP滤波电容不可移除，并建议为不同的电源线路使用独立的磁珠。这些细节对于设计的稳定性至关重要。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最后一个问题是关于如何确认SMPS模式是否正常启用。我们可以通过测量VCAP电压、观察VLXSMPS引脚的波形以及检查芯片是否能正常启动这几个方面来综合判断。这是验证我们设计是否成功的关键步骤。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第七章是总结与声明。我们总结了整个设计过程中的核心要点和关键风险点，再次强调了功率电感和VCAP连接的重要性。同时，我们也声明本文档仅供参考，最终设计应遵循官方数据手册并进行充分验证。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技术文档共分为七个部分。首先是文档概述，介绍编写目的和适用范围。接着是核心供电架构与规范，详细解读芯片引脚功能和官方参考设计。第三部分是器件选型指南，针对功率电感、滤波电容和磁珠给出具体的选型建议。第四部分是PCB布局与布线要求，强调关键区域的布局原则和接地设计。第五部分是上电与调试验证流程，提供详细的测试步骤和标准。第六部分是常见问题与解决方案，汇总了设计和调试中可能遇到的问题。最后是总结与声明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感谢大家阅读这份技术文档。希望它能为您的设计工作提供有价值的参考。如果在实际应用中遇到任何问题，建议结合官方数据手册进行深入分析。谢谢！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章是文档概述。我们编写这份文档的主要目的，是为大家提供一份关于AX58400芯片SMPS供电模式的详细设计指南，帮助大家在实际项目中少走弯路。文档内容覆盖了从理论到实践的各个环节，适用于所有参与该芯片硬件设计的工程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章我们来详细了解核心供电架构与规范。这张表格列出了SMPS模式下几个关键引脚的功能、连接要求和电压范围。请大家特别注意，VDDSMPS必须与VDD同电平，VLXSMPS必须连接功率电感，而VCAP作为VCORE的输出引脚，绝对不能由外部电源直接供电，这是设计中的关键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是芯片官方提供的功能框图，它直观地展示了SMPS供电模式的内部结构。我们可以看到，SMPS模块负责将VDD电压降压转换为VCORE，而LDO模块则作为辅助。理解这个架构是进行正确设计的基础，所有的外部电路都应该围绕这个内部结构来展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滤波电容的选型。无论是VCAP引脚还是VDDLDO引脚，都需要配置合适的滤波电容。电容的选型原则是低ESR和低ESL，并且要尽量靠近芯片引脚。对于VCAP来说，充足的滤波电容是保证内核电压稳定、减少纹波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章是器件选型指南。首先是SMPS功率电感的选型。这是整个供电设计中最关键的器件之一。我们推荐的感值范围是1到4.7微亨，饱和电流必须足够大，至少是芯片最大负载的1.5倍。这里必须再次强调，功率电感不能用磁珠代替，这是一个非常常见且致命的错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磁珠在电源电路中主要用于抑制高频噪声。在VDDLDO和VCAP的供电线路上串联磁珠是一个常见的做法。选型时要注意磁珠的阻抗值和额定电流，确保其能有效滤除噪声且不会成为电流瓶颈。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第四章是PCB布局与布线要求。总体原则可以概括为“短、粗、近、隔离”。这意味着所有的电源走线都要短而粗，滤波电容要靠近芯片，同时要做好地的隔离，防止噪声干扰。这些原则是保证电源稳定性的关键。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4.svg"/><Relationship Id="rId6" Type="http://schemas.openxmlformats.org/officeDocument/2006/relationships/image" Target="../media/image43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3.svg"/><Relationship Id="rId7" Type="http://schemas.openxmlformats.org/officeDocument/2006/relationships/image" Target="../media/image52.png"/><Relationship Id="rId6" Type="http://schemas.openxmlformats.org/officeDocument/2006/relationships/image" Target="../media/image23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3" Type="http://schemas.openxmlformats.org/officeDocument/2006/relationships/image" Target="../media/image49.png"/><Relationship Id="rId2" Type="http://schemas.openxmlformats.org/officeDocument/2006/relationships/image" Target="../media/image44.sv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9.svg"/><Relationship Id="rId7" Type="http://schemas.openxmlformats.org/officeDocument/2006/relationships/image" Target="../media/image58.png"/><Relationship Id="rId6" Type="http://schemas.openxmlformats.org/officeDocument/2006/relationships/image" Target="../media/image36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Relationship Id="rId3" Type="http://schemas.openxmlformats.org/officeDocument/2006/relationships/image" Target="../media/image55.png"/><Relationship Id="rId2" Type="http://schemas.openxmlformats.org/officeDocument/2006/relationships/image" Target="../media/image5.sv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svg"/><Relationship Id="rId1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6.svg"/><Relationship Id="rId7" Type="http://schemas.openxmlformats.org/officeDocument/2006/relationships/image" Target="../media/image57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56.svg"/><Relationship Id="rId3" Type="http://schemas.openxmlformats.org/officeDocument/2006/relationships/image" Target="../media/image55.png"/><Relationship Id="rId2" Type="http://schemas.openxmlformats.org/officeDocument/2006/relationships/image" Target="../media/image5.sv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6.svg"/><Relationship Id="rId5" Type="http://schemas.openxmlformats.org/officeDocument/2006/relationships/image" Target="../media/image57.png"/><Relationship Id="rId4" Type="http://schemas.openxmlformats.org/officeDocument/2006/relationships/image" Target="../media/image71.svg"/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5" Type="http://schemas.openxmlformats.org/officeDocument/2006/relationships/image" Target="../media/image48.png"/><Relationship Id="rId4" Type="http://schemas.openxmlformats.org/officeDocument/2006/relationships/image" Target="../media/image30.svg"/><Relationship Id="rId3" Type="http://schemas.openxmlformats.org/officeDocument/2006/relationships/image" Target="../media/image72.png"/><Relationship Id="rId2" Type="http://schemas.openxmlformats.org/officeDocument/2006/relationships/image" Target="../media/image5.svg"/><Relationship Id="rId1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78.svg"/><Relationship Id="rId7" Type="http://schemas.openxmlformats.org/officeDocument/2006/relationships/image" Target="../media/image77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Relationship Id="rId3" Type="http://schemas.openxmlformats.org/officeDocument/2006/relationships/image" Target="../media/image73.png"/><Relationship Id="rId2" Type="http://schemas.openxmlformats.org/officeDocument/2006/relationships/image" Target="../media/image65.sv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5.svg"/><Relationship Id="rId1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sv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4.png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image" Target="../media/image23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4.svg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Relationship Id="rId3" Type="http://schemas.openxmlformats.org/officeDocument/2006/relationships/image" Target="../media/image35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3.svg"/><Relationship Id="rId7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3366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AX58400  </a:t>
            </a:r>
            <a:r>
              <a:rPr lang="zh-CN" alt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外部</a:t>
            </a:r>
            <a:r>
              <a:rPr lang="en-US" altLang="zh-CN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</a:t>
            </a: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模式供电设计技术文档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175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基于数据手册的详细指南与风险规避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3803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4000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版本：V1.0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PCB布局与布线要求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/>
          <a:srcRect l="7812" r="7812"/>
          <a:stretch>
            <a:fillRect/>
          </a:stretch>
        </p:blipFill>
        <p:spPr>
          <a:xfrm>
            <a:off x="762000" y="1905000"/>
            <a:ext cx="5334000" cy="3556000"/>
          </a:xfrm>
          <a:prstGeom prst="rect">
            <a:avLst/>
          </a:prstGeom>
          <a:noFill/>
          <a:ln w="12700" cap="flat" cmpd="sng">
            <a:solidFill>
              <a:srgbClr val="DCE0E5">
                <a:alpha val="100000"/>
              </a:srgbClr>
            </a:solidFill>
            <a:prstDash val="solid"/>
            <a:round/>
          </a:ln>
        </p:spPr>
      </p:pic>
      <p:sp>
        <p:nvSpPr>
          <p:cNvPr id="4" name="AutoShape 4"/>
          <p:cNvSpPr/>
          <p:nvPr/>
        </p:nvSpPr>
        <p:spPr>
          <a:xfrm>
            <a:off x="6477000" y="19050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关键区域布局详解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8814">
            <a:off x="6477008" y="23431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C8C8C8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0" y="2603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858000" y="25654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SMPS功率回路设计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858000" y="29210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功率电感L必须靠近VLXSMPS引脚，滤波电容就近放置，形成紧凑回路以减少噪声。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3683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858000" y="36449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VCAP滤波区布局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858000" y="40005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滤波电容必须紧贴芯片引脚，走线需短且粗，确保VCORE电压的稳定与纯净。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4762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858000" y="47244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电源地单点连接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858000" y="50800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SMPS的地应与芯片的数字地采用单点连接，避免大电流回路产生的噪声干扰。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PCB布局与布线要求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87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接地设计与噪声抑制核心准则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413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413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单点接地策略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模拟地、数字地和电源地应在PCB的一点汇合，避免形成地环路，确保地电位稳定。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159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413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2413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完整地平面设计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为电源和信号提供完整的地平面，有效降低噪声干扰和阻抗，提升信号完整性。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318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572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24000" y="4572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电路分区隔离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016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物理隔离模拟与数字电路区，地平面可通过磁珠或0欧姆电阻单点连接，减少相互干扰。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318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5720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85000" y="4572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敏感电源隔离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5016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敏感的模拟电源线和高频数字电源线应分开布线，并用地线进行隔离，防止串扰。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上电与调试验证流程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上电前检查清单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5400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器件检查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确认所有器件焊接正确，特别是功率电感、滤波电容和磁珠，确保无虚焊或错焊。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28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540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25400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电源连接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98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检查VDD、VDDLDO、VDDSMPS等电源连接是否正确，确保无短路风险，电压输入符合规格。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2545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508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24000" y="45085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寄存器配置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953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确认芯片已正确配置为内部SMPS模式，并设置了正确的VOS电压档位，确保上电后工作在预设状态。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2545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5085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85000" y="4508500"/>
            <a:ext cx="419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硬件复位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4953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确保芯片处于复位状态，等待上电。复位信号需保持稳定，防止上电过程中出现异常启动。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上电与调试验证流程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关键电压测量点与标准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57290">
            <a:off x="762053" y="2089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00336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62000" y="2413000"/>
          <a:ext cx="10668000" cy="3175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40000"/>
                <a:gridCol w="3556000"/>
                <a:gridCol w="4572000"/>
              </a:tblGrid>
              <a:tr h="635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测量点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正常电压范围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说明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</a:tr>
              <a:tr h="635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VDDSMPS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与 VDD 相同（如3.3V）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确认SMPS电源输入正常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635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VDDLDO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1.62~3.6V（如1.8V）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确认LDO电源输入正常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</a:tr>
              <a:tr h="635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VCAP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与 VOS 配置一致（如1.2V）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确认VCORE电压输出正确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635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VDD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3.3V（典型值）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主电源电压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6000" y="58420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上电与调试验证流程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VCORE纹波测试与标准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540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测试方法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291">
            <a:off x="1016009" y="30162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31115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使用示波器的AC耦合模式，测量VCAP引脚的电压纹波，确保捕捉动态瞬态响应。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22860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540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985000" y="2540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允许范围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9291">
            <a:off x="6477009" y="30162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6477000" y="31115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通常要求峰峰值(P-P)小于50mV，具体需参考芯片手册的电气特性规范。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2545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508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24000" y="45085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纹波过大原因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9291">
            <a:off x="1016009" y="49847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1016000" y="50800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滤波电容不足、ESR过高、功率电感选型不当或PCB布局不合理。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4254500"/>
            <a:ext cx="5207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5085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985000" y="45085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优化方向</a:t>
            </a:r>
            <a:endParaRPr lang="en-US" sz="1100"/>
          </a:p>
        </p:txBody>
      </p:sp>
      <p:cxnSp>
        <p:nvCxnSpPr>
          <p:cNvPr id="22" name="Connector 22"/>
          <p:cNvCxnSpPr/>
          <p:nvPr/>
        </p:nvCxnSpPr>
        <p:spPr>
          <a:xfrm rot="-9291">
            <a:off x="6477009" y="49847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AutoShape 23"/>
          <p:cNvSpPr/>
          <p:nvPr/>
        </p:nvSpPr>
        <p:spPr>
          <a:xfrm>
            <a:off x="6477000" y="5080000"/>
            <a:ext cx="469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增加滤波电容数量、选用更低ESR的电容、优化PCB布局、检查功率电感是否饱和。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常见问题与解决方案（FAQ）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基础配置类问题解答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225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476500"/>
            <a:ext cx="508000" cy="508000"/>
          </a:xfrm>
          <a:prstGeom prst="ellipse">
            <a:avLst/>
          </a:prstGeom>
          <a:solidFill>
            <a:srgbClr val="00336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600" y="25781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14500" y="2413000"/>
            <a:ext cx="946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Q1：VCAP引脚可以接1.8V吗？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714500" y="2794000"/>
            <a:ext cx="94615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绝对不可以。在内部SMPS模式下，VCAP是VCORE输出引脚，外部供电会导致电压冲突损坏芯片。正确做法是仅连接就近滤波电容。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683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3937000"/>
            <a:ext cx="508000" cy="508000"/>
          </a:xfrm>
          <a:prstGeom prst="ellipse">
            <a:avLst/>
          </a:prstGeom>
          <a:solidFill>
            <a:srgbClr val="00336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0" y="40386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14500" y="3873500"/>
            <a:ext cx="946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Q2：VDDLDO接1.8V是否合规？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714500" y="4254500"/>
            <a:ext cx="94615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完全合规。手册规定VDDLDO电压范围为1.62~3.6V，1.8V是推荐的稳定输入电压。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51435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5397500"/>
            <a:ext cx="508000" cy="508000"/>
          </a:xfrm>
          <a:prstGeom prst="ellipse">
            <a:avLst/>
          </a:prstGeom>
          <a:solidFill>
            <a:srgbClr val="00336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600" y="54991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714500" y="5334000"/>
            <a:ext cx="94615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Q3：SMPS模式下VDDSMPS必须与VDD同电平吗？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714500" y="5715000"/>
            <a:ext cx="94615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必须。手册强制要求VDDSMPS与VDD保持相同电压，否则SMPS无法正常工作。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常见问题与解决方案（FAQ）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风险与排查类问题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159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21336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Q4：磁珠替代电感的后果？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1016014" y="2787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921000"/>
            <a:ext cx="2794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磁珠无法作为SMPS储能元件，会导致：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SMPS无法降压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VCORE电压异常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芯片无法启动或烧毁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结论：必须替换为功率电感。</a:t>
            </a:r>
            <a:endParaRPr lang="en-US" sz="1400" b="1" i="0" u="none" strike="noStrike">
              <a:solidFill>
                <a:srgbClr val="0033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905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159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080000" y="21336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Q5：VCAP无输出排查步骤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5626">
            <a:off x="4699014" y="2787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4699000" y="2921000"/>
            <a:ext cx="2794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666666"/>
              </a:buClr>
              <a:buFont typeface="+mj-lt"/>
              <a:buAutoNum type="arabicPeriod"/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确认VDDSMPS与VDD电平一致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Font typeface="+mj-lt"/>
              <a:buAutoNum type="arabicPeriod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检查VLXSMPS连接的是否为功率电感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Font typeface="+mj-lt"/>
              <a:buAutoNum type="arabicPeriod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验证VDDLDO供电是否正常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Font typeface="+mj-lt"/>
              <a:buAutoNum type="arabicPeriod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确认VOS寄存器配置正确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1905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159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763000" y="2133600"/>
            <a:ext cx="241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Q6：VCORE纹波过大优化方案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5626">
            <a:off x="8382014" y="27876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382000" y="2921000"/>
            <a:ext cx="2794000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针对内核不稳定问题，可采取以下措施：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增加VCAP滤波电容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缩短走线，减少寄生电感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优化SMPS输出滤波参数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采用单点接地设计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762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常见问题与解决方案（FAQ）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设计与选型类问题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222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60500" y="2184400"/>
            <a:ext cx="971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Q7：SMPS功率电感如何选型？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4297">
            <a:off x="1016004" y="2597150"/>
            <a:ext cx="1016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366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667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推荐感值1~4.7µH，饱和电流≥2A，DC电阻&lt;0.1Ω，选择合适的贴片封装。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4925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683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60500" y="3644900"/>
            <a:ext cx="971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Q8：VCAP滤波电容可以移除吗？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4297">
            <a:off x="1016004" y="4057650"/>
            <a:ext cx="1016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366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1016000" y="4127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绝对不可以。VCAP滤波电容是稳定VCORE输出的关键，移除后会导致纹波剧增，内核工作异常。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953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5143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460500" y="5105400"/>
            <a:ext cx="971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Q9：VDDLDO与VCAP可以共用磁珠吗？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4297">
            <a:off x="1016004" y="5518150"/>
            <a:ext cx="1016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3366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1016000" y="5588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不推荐。建议分别使用独立磁珠，避免相互干扰，提升供电稳定性。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常见问题与解决方案（FAQ）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14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调试与验证类问题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10668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26670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2641600"/>
            <a:ext cx="9271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Q10：如何确认SMPS模式已正常启用？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4407">
            <a:off x="1143004" y="3168650"/>
            <a:ext cx="990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3429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3403600"/>
            <a:ext cx="927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验证方法与步骤：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1000" y="38735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2032000" y="3848100"/>
            <a:ext cx="889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测量 VCAP 电压，确认其数值与 VOS 配置参数一致。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1000" y="4254500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2032000" y="4229100"/>
            <a:ext cx="889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使用示波器观察 VLXSMPS 引脚，应能观测到典型的 SMPS 开关波形。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1000" y="4635500"/>
            <a:ext cx="254000" cy="254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2032000" y="4610100"/>
            <a:ext cx="889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检查芯片内核是否能够正常启动，确认系统运行状态。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总结与声明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0033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209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184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核心总结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1016014" y="2724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921000"/>
            <a:ext cx="2794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器件选型：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重点关注功率电感的参数匹配。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PCB布局：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遵循“短、粗、近、隔离”原则，确保电源路径低阻抗。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调试流程：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严格执行上电调试步骤，确保系统稳定。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905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90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CC333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2098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2184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关键风险点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5626">
            <a:off x="4699014" y="2724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4699000" y="2921000"/>
            <a:ext cx="2794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CC3333"/>
              </a:buClr>
              <a:buChar char="•"/>
              <a:defRPr/>
            </a:pPr>
            <a:r>
              <a:rPr lang="en-US" sz="1400" b="1" i="0" u="none" strike="noStrike">
                <a:solidFill>
                  <a:srgbClr val="CC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严禁替代：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绝对禁止使用磁珠替代功率电感，这会导致纹波过大或系统不稳定。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CC3333"/>
              </a:buClr>
              <a:buChar char="•"/>
            </a:pPr>
            <a:r>
              <a:rPr lang="en-US" sz="1400" b="1" i="0" u="none" strike="noStrike">
                <a:solidFill>
                  <a:srgbClr val="CC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严禁直连：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严禁将外部电源直接连接到VCAP引脚，必须通过内部SMPS或正确的路径供电。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28000" y="1905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128000" y="190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66666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2098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890000" y="2184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免责声明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5626">
            <a:off x="8382014" y="27241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8382000" y="2921000"/>
            <a:ext cx="2794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参考性质：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本文档基于公开资料和经验总结，仅供参考。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最终依据：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实际设计中请严格以芯片官方数据手册为准，并进行充分的测试验证。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3495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51000" y="2222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文档概述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编写目的与适用范围说明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20320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3495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112000" y="2222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核心供电架构与规范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芯片引脚功能与官方参考设计解读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2000" y="33655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6830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3556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器件选型指南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功率电感、滤波电容及磁珠选型建议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23000" y="33655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36830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112000" y="3556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PCB布局与布线要求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关键区域布局原则与接地设计规范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62000" y="46990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0165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651000" y="4889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05. 上电与调试验证流程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详细测试步骤与性能验证标准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223000" y="4699000"/>
            <a:ext cx="5207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7000" y="5016500"/>
            <a:ext cx="508000" cy="5080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112000" y="4889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06. 常见问题与解决方案 (FAQ)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设计调试疑难解答与经验总结</a:t>
            </a:r>
            <a:endParaRPr lang="en-US" sz="12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540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感谢阅读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302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技术文档 V1.0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文档概述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14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目的、范围与适用对象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413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27305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79500" y="3238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设计目的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79500" y="3619500"/>
            <a:ext cx="266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为基于AX58400芯片的硬件设计提供SMPS模式下的供电设计规范和最佳实践，确保电源稳定性。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2413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2500" y="27305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762500" y="3238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核心范围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762500" y="3619500"/>
            <a:ext cx="266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涵盖从器件选型、PCB布局到上电调试的全流程指导，提供端到端的解决方案。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2413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5500" y="2730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445500" y="3238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适用对象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445500" y="3619500"/>
            <a:ext cx="2667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适用于硬件工程师、PCB Layout工程师以及相关技术人员参考使用。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核心供电架构与规范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87500"/>
            <a:ext cx="1066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关键引脚功能与连接要求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95500"/>
            <a:ext cx="10668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62000" y="2095500"/>
          <a:ext cx="10668000" cy="3784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2540000"/>
                <a:gridCol w="3556000"/>
                <a:gridCol w="2794000"/>
              </a:tblGrid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引脚名称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功能描述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连接规范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合规电压范围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>
                        <a:alpha val="100000"/>
                      </a:srgbClr>
                    </a:solidFill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VDDSMPS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SMPS 电源输入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必须与 VDD 同电平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1.62~3.6V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VLXSMPS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SMPS 开关节点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连接功率电感（不可用磁珠替代）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99999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VFBSMPS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SMPS 反馈节点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连接电感输出端与滤波电容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99999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VSSSMPS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SMPS 地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单点接地，避免噪声串扰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99999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VDDLDO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内部 LDO 输入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外部 1.62~3.6V 电源（推荐 1.8V/3.3V）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1.62~3.6V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1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333333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VCAP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VCORE 输出引脚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仅连接就近滤波电容，禁止外部供电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66666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由内部 SMPS 生成 (1.0V~1.35V)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核心供电架构与规范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5334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350000" y="1905000"/>
            <a:ext cx="5080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604000" y="21590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官方参考架构解析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549">
            <a:off x="6604009" y="25971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04000" y="28575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>
            <p:custDataLst>
              <p:tags r:id="rId3"/>
            </p:custDataLst>
          </p:nvPr>
        </p:nvSpPr>
        <p:spPr>
          <a:xfrm>
            <a:off x="6985000" y="28575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 核心供电路径</a:t>
            </a:r>
            <a:endParaRPr lang="en-US" sz="1100"/>
          </a:p>
        </p:txBody>
      </p:sp>
      <p:sp>
        <p:nvSpPr>
          <p:cNvPr id="10" name="AutoShape 10"/>
          <p:cNvSpPr/>
          <p:nvPr>
            <p:custDataLst>
              <p:tags r:id="rId4"/>
            </p:custDataLst>
          </p:nvPr>
        </p:nvSpPr>
        <p:spPr>
          <a:xfrm>
            <a:off x="6985000" y="31750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SMPS模块从VDD获取输入，经过功率电感和反馈环路，最终生成稳定的VCORE电压输出到VCAP引脚，是系统的主电源。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4000" y="40005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7"/>
            </p:custDataLst>
          </p:nvPr>
        </p:nvSpPr>
        <p:spPr>
          <a:xfrm>
            <a:off x="6985000" y="40005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LDO 辅助供电机制</a:t>
            </a:r>
            <a:endParaRPr lang="en-US" sz="1100"/>
          </a:p>
        </p:txBody>
      </p:sp>
      <p:sp>
        <p:nvSpPr>
          <p:cNvPr id="13" name="AutoShape 13"/>
          <p:cNvSpPr/>
          <p:nvPr>
            <p:custDataLst>
              <p:tags r:id="rId8"/>
            </p:custDataLst>
          </p:nvPr>
        </p:nvSpPr>
        <p:spPr>
          <a:xfrm>
            <a:off x="6985000" y="43180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LDO模块从VDDLDO获取输入，作为辅助路径生成VCORE，确保在SMPS启动或低负载时内核供电的稳定性。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4000" y="5143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11"/>
            </p:custDataLst>
          </p:nvPr>
        </p:nvSpPr>
        <p:spPr>
          <a:xfrm>
            <a:off x="6985000" y="5143500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架构设计目标</a:t>
            </a:r>
            <a:endParaRPr lang="en-US" sz="1100"/>
          </a:p>
        </p:txBody>
      </p:sp>
      <p:sp>
        <p:nvSpPr>
          <p:cNvPr id="16" name="AutoShape 16"/>
          <p:cNvSpPr/>
          <p:nvPr>
            <p:custDataLst>
              <p:tags r:id="rId12"/>
            </p:custDataLst>
          </p:nvPr>
        </p:nvSpPr>
        <p:spPr>
          <a:xfrm>
            <a:off x="6985000" y="54610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确保内部调节器高效工作，为内核提供稳定、纯净的供电环境。</a:t>
            </a:r>
            <a:endParaRPr lang="en-US" sz="11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75" y="1905000"/>
            <a:ext cx="497205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器件选型指南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14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滤波电容选型与配置策略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540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VCAP 引脚配置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626">
            <a:off x="1016014" y="304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3175000"/>
            <a:ext cx="2794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选用低ESR/ESL陶瓷电容（如104, 225）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需尽可能靠近芯片引脚放置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确保VCORE电压稳定，有效抑制纹波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540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207000" y="2540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VDDLDO 引脚配置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5626">
            <a:off x="4699014" y="304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4699000" y="3175000"/>
            <a:ext cx="2794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推荐使用1uF和10uF陶瓷电容组合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重点滤除电源噪声干扰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保障模拟与数字电路的电源纯净度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540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890000" y="2540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 输出端配置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5626">
            <a:off x="8382014" y="304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382000" y="3175000"/>
            <a:ext cx="2794000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在功率电感输出端配置大容量电容（如10uF）</a:t>
            </a:r>
            <a:endParaRPr lang="en-US" sz="1100"/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配合VCAP引脚电容，构建完整滤波体系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65100" indent="-1651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进一步降低低频纹波，提升系统稳定性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器件选型指南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SMPS功率电感选型要点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6035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14500" y="2476500"/>
            <a:ext cx="400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感值范围推荐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714500" y="2857500"/>
            <a:ext cx="4000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推荐选择 1µH ~ 4.7µH 范围，确保输出纹波在可控范围内。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286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603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175500" y="2476500"/>
            <a:ext cx="400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饱和电流要求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175500" y="2857500"/>
            <a:ext cx="4000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必须大于芯片最大负载电流的1.5倍（建议 ≥ 2A），防止饱和失效。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37465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0640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714500" y="3937000"/>
            <a:ext cx="400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DC电阻优化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714500" y="4318000"/>
            <a:ext cx="4000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尽可能小，以降低功耗和发热，建议阻值小于 0.1Ω。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37465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064000"/>
            <a:ext cx="508000" cy="508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175500" y="3937000"/>
            <a:ext cx="400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封装形式选择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175500" y="4318000"/>
            <a:ext cx="4000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根据PCB空间选择合适的贴片封装，如1005、1210等。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52705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EF4444">
              <a:alpha val="10000"/>
            </a:srgbClr>
          </a:solidFill>
          <a:ln w="12700" cap="flat" cmpd="sng">
            <a:solidFill>
              <a:srgbClr val="EF444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524500"/>
            <a:ext cx="508000" cy="508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714500" y="5397500"/>
            <a:ext cx="9461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B91C1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重要提醒：绝对不能使用磁珠替代功率电感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7F1D1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否则会导致SMPS无法正常工作，甚至烧毁芯片，这是设计中常见的致命错误。</a:t>
            </a:r>
            <a:endParaRPr lang="en-US" sz="1400" b="0" i="0" u="none" strike="noStrike">
              <a:solidFill>
                <a:srgbClr val="7F1D1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器件选型指南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磁珠的应用与选型规范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6800" y="2590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74800" y="25908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核心作用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6215">
            <a:off x="1066815" y="3092450"/>
            <a:ext cx="2692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66800" y="32258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主要用于抑制电源线路中的高频噪声干扰。</a:t>
            </a:r>
            <a:endParaRPr lang="en-US" sz="1100"/>
          </a:p>
          <a:p>
            <a:pPr indent="0" algn="l">
              <a:lnSpc>
                <a:spcPct val="125000"/>
              </a:lnSpc>
            </a:pPr>
            <a:b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通常串联在 VDDLDO 和 VCAP 的供电线路上，起到滤波作用。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9800" y="25908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257800" y="25908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关键选型标准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6215">
            <a:off x="4749815" y="3092450"/>
            <a:ext cx="2692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4749800" y="32258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阻抗选择：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根据噪声频段选择，如 220Ω@100MHz。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333333"/>
              </a:buClr>
              <a:buChar char="•"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额定电流：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必须大于线路最大负载电流，例如需大于 600mA。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2286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32800" y="25908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940800" y="25908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推荐型号示例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6215">
            <a:off x="8432815" y="3092450"/>
            <a:ext cx="2692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432800" y="3225800"/>
            <a:ext cx="26924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型号：</a:t>
            </a: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PZ1005E221-R60TF</a:t>
            </a:r>
            <a:endParaRPr lang="en-US" sz="1100"/>
          </a:p>
          <a:p>
            <a:pPr indent="0" algn="l">
              <a:lnSpc>
                <a:spcPct val="125000"/>
              </a:lnSpc>
            </a:pP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endParaRPr lang="en-US" sz="1600" b="0" i="0" u="none" strike="noStrike">
              <a:solidFill>
                <a:srgbClr val="1F2329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参数规格：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阻抗：220Ω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额定电流：600mA</a:t>
            </a:r>
            <a:endParaRPr lang="en-US" sz="14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PCB布局与布线要求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总体布局原则：短、粗、近、隔离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286000"/>
            <a:ext cx="51435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540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5400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走线要“短”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463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电源走线要尽可能短，尤其是SMPS功率回路，以减少寄生电感和电阻，提升响应速度。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86500" y="2286000"/>
            <a:ext cx="51435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500" y="2540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048500" y="25400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线宽要“粗”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540500" y="2984500"/>
            <a:ext cx="463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电源线和地线要足够宽，以降低压降和噪声，确保大电流路径的可靠性。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381500"/>
            <a:ext cx="51435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635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24000" y="46355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器件要“近”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5080000"/>
            <a:ext cx="463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滤波电容要尽可能靠近芯片引脚，特别是VCAP和VDDLDO引脚，实现最佳去耦效果。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86500" y="4381500"/>
            <a:ext cx="51435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3366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0500" y="46355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48500" y="4635500"/>
            <a:ext cx="4127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33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地要“隔离”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540500" y="5080000"/>
            <a:ext cx="463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模拟地和数字地要进行有效隔离，单点接地，避免数字噪声串扰到敏感的模拟电路。</a:t>
            </a:r>
            <a:endParaRPr lang="en-US" sz="11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ags/tag2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ags/tag3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ags/tag4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ags/tag5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ags/tag6.xml><?xml version="1.0" encoding="utf-8"?>
<p:tagLst xmlns:p="http://schemas.openxmlformats.org/presentationml/2006/main">
  <p:tag name="KSO_WM_DIAGRAM_VIRTUALLY_FRAME" val="{&quot;height&quot;:240.3,&quot;left&quot;:644.65,&quot;top&quot;:219.7,&quot;width&quot;:235.35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3575</Words>
  <Application>WPS 演示</Application>
  <PresentationFormat/>
  <Paragraphs>411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護气丶</cp:lastModifiedBy>
  <cp:revision>5</cp:revision>
  <dcterms:created xsi:type="dcterms:W3CDTF">2026-03-11T07:55:00Z</dcterms:created>
  <dcterms:modified xsi:type="dcterms:W3CDTF">2026-03-11T08:09:52Z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9509FED9B5874390B86075C54B58B7E7_12</vt:lpwstr>
  </property>
  <property fmtid="{D5CDD505-2E9C-101B-9397-08002B2CF9AE}" pid="3" name="KSOProductBuildVer">
    <vt:lpwstr>2052-12.1.0.25225</vt:lpwstr>
  </property>
</Properties>
</file>